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  <p:embeddedFont>
      <p:font typeface="TAN Twinkle" charset="1" panose="00000000000000000000"/>
      <p:regular r:id="rId24"/>
    </p:embeddedFont>
    <p:embeddedFont>
      <p:font typeface="Now Bold" charset="1" panose="00000800000000000000"/>
      <p:regular r:id="rId25"/>
    </p:embeddedFont>
    <p:embeddedFont>
      <p:font typeface="Now Light" charset="1" panose="00000400000000000000"/>
      <p:regular r:id="rId26"/>
    </p:embeddedFont>
    <p:embeddedFont>
      <p:font typeface="Arimo Bold" charset="1" panose="020B0704020202020204"/>
      <p:regular r:id="rId27"/>
    </p:embeddedFont>
    <p:embeddedFont>
      <p:font typeface="Now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22.pn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5606" y="4527631"/>
            <a:ext cx="14543065" cy="5759369"/>
          </a:xfrm>
          <a:custGeom>
            <a:avLst/>
            <a:gdLst/>
            <a:ahLst/>
            <a:cxnLst/>
            <a:rect r="r" b="b" t="t" l="l"/>
            <a:pathLst>
              <a:path h="5759369" w="14543065">
                <a:moveTo>
                  <a:pt x="0" y="0"/>
                </a:moveTo>
                <a:lnTo>
                  <a:pt x="14543065" y="0"/>
                </a:lnTo>
                <a:lnTo>
                  <a:pt x="14543065" y="5759369"/>
                </a:lnTo>
                <a:lnTo>
                  <a:pt x="0" y="575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1304" y="1046222"/>
            <a:ext cx="1040539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Cadrage du Proof of Concept IA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156969" y="2180968"/>
            <a:ext cx="79828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Nicolas HUANG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56969" y="3001388"/>
            <a:ext cx="798284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11/2025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Developper 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5249" y="6545"/>
            <a:ext cx="12052751" cy="2044310"/>
          </a:xfrm>
          <a:custGeom>
            <a:avLst/>
            <a:gdLst/>
            <a:ahLst/>
            <a:cxnLst/>
            <a:rect r="r" b="b" t="t" l="l"/>
            <a:pathLst>
              <a:path h="2044310" w="12052751">
                <a:moveTo>
                  <a:pt x="0" y="0"/>
                </a:moveTo>
                <a:lnTo>
                  <a:pt x="12052751" y="0"/>
                </a:lnTo>
                <a:lnTo>
                  <a:pt x="12052751" y="2044310"/>
                </a:lnTo>
                <a:lnTo>
                  <a:pt x="0" y="20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961" r="0" b="-21108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235249" y="7763086"/>
            <a:ext cx="12052751" cy="2523914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64232" y="4358795"/>
            <a:ext cx="4837049" cy="5928205"/>
          </a:xfrm>
          <a:custGeom>
            <a:avLst/>
            <a:gdLst/>
            <a:ahLst/>
            <a:cxnLst/>
            <a:rect r="r" b="b" t="t" l="l"/>
            <a:pathLst>
              <a:path h="5928205" w="4837049">
                <a:moveTo>
                  <a:pt x="0" y="0"/>
                </a:moveTo>
                <a:lnTo>
                  <a:pt x="4837049" y="0"/>
                </a:lnTo>
                <a:lnTo>
                  <a:pt x="4837049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3" r="0" b="-3413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766849" y="7964593"/>
          <a:ext cx="8989552" cy="2120900"/>
        </p:xfrm>
        <a:graphic>
          <a:graphicData uri="http://schemas.openxmlformats.org/drawingml/2006/table">
            <a:tbl>
              <a:tblPr/>
              <a:tblGrid>
                <a:gridCol w="2572450"/>
                <a:gridCol w="3449238"/>
                <a:gridCol w="2967864"/>
              </a:tblGrid>
              <a:tr h="6282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Type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Détail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Montant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3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One-shot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Création stockage, Databricks, licences Azure ML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5 000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3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Récurrents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Compute, stockage, API calls (~2 000 €/mois)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24 000/an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9484121" y="2129468"/>
            <a:ext cx="5555006" cy="5555006"/>
          </a:xfrm>
          <a:custGeom>
            <a:avLst/>
            <a:gdLst/>
            <a:ahLst/>
            <a:cxnLst/>
            <a:rect r="r" b="b" t="t" l="l"/>
            <a:pathLst>
              <a:path h="5555006" w="5555006">
                <a:moveTo>
                  <a:pt x="0" y="0"/>
                </a:moveTo>
                <a:lnTo>
                  <a:pt x="5555007" y="0"/>
                </a:lnTo>
                <a:lnTo>
                  <a:pt x="5555007" y="5555006"/>
                </a:lnTo>
                <a:lnTo>
                  <a:pt x="0" y="555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64602"/>
            <a:ext cx="5653066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COÛTS AZURE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088" y="2209562"/>
            <a:ext cx="514119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Ob</a:t>
            </a: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jectif : Comparer coûts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ponctuels et récurrents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7801" y="6545"/>
            <a:ext cx="12110199" cy="2044310"/>
          </a:xfrm>
          <a:custGeom>
            <a:avLst/>
            <a:gdLst/>
            <a:ahLst/>
            <a:cxnLst/>
            <a:rect r="r" b="b" t="t" l="l"/>
            <a:pathLst>
              <a:path h="2044310" w="12110199">
                <a:moveTo>
                  <a:pt x="0" y="0"/>
                </a:moveTo>
                <a:lnTo>
                  <a:pt x="12110199" y="0"/>
                </a:lnTo>
                <a:lnTo>
                  <a:pt x="12110199" y="2044310"/>
                </a:lnTo>
                <a:lnTo>
                  <a:pt x="0" y="20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590" r="0" b="-21233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101281" y="7763086"/>
            <a:ext cx="12186719" cy="2523914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64232" y="4358795"/>
            <a:ext cx="4837049" cy="5928205"/>
          </a:xfrm>
          <a:custGeom>
            <a:avLst/>
            <a:gdLst/>
            <a:ahLst/>
            <a:cxnLst/>
            <a:rect r="r" b="b" t="t" l="l"/>
            <a:pathLst>
              <a:path h="5928205" w="4837049">
                <a:moveTo>
                  <a:pt x="0" y="0"/>
                </a:moveTo>
                <a:lnTo>
                  <a:pt x="4837049" y="0"/>
                </a:lnTo>
                <a:lnTo>
                  <a:pt x="4837049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3" r="0" b="-3413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7763086"/>
          <a:ext cx="6244916" cy="2514600"/>
        </p:xfrm>
        <a:graphic>
          <a:graphicData uri="http://schemas.openxmlformats.org/drawingml/2006/table">
            <a:tbl>
              <a:tblPr/>
              <a:tblGrid>
                <a:gridCol w="2365660"/>
                <a:gridCol w="3879256"/>
              </a:tblGrid>
              <a:tr h="62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Année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Coûts RH + Azure cumulés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Année 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Année 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Année 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105 300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7943585" y="2050855"/>
            <a:ext cx="8268398" cy="5712231"/>
          </a:xfrm>
          <a:custGeom>
            <a:avLst/>
            <a:gdLst/>
            <a:ahLst/>
            <a:cxnLst/>
            <a:rect r="r" b="b" t="t" l="l"/>
            <a:pathLst>
              <a:path h="5712231" w="8268398">
                <a:moveTo>
                  <a:pt x="0" y="0"/>
                </a:moveTo>
                <a:lnTo>
                  <a:pt x="8268398" y="0"/>
                </a:lnTo>
                <a:lnTo>
                  <a:pt x="8268398" y="5712231"/>
                </a:lnTo>
                <a:lnTo>
                  <a:pt x="0" y="571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88" r="0" b="-15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898" y="952500"/>
            <a:ext cx="565306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ÉVOLUTION DES COÛTS CUMULÉS (3 ANS)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898" y="2621731"/>
            <a:ext cx="546690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</a:t>
            </a:r>
            <a:r>
              <a:rPr lang="en-US" b="true" sz="3399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jectif : </a:t>
            </a: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Visualiser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les coûts projetés sur 3 ans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1281" y="6545"/>
            <a:ext cx="12186719" cy="2044310"/>
          </a:xfrm>
          <a:custGeom>
            <a:avLst/>
            <a:gdLst/>
            <a:ahLst/>
            <a:cxnLst/>
            <a:rect r="r" b="b" t="t" l="l"/>
            <a:pathLst>
              <a:path h="2044310" w="12186719">
                <a:moveTo>
                  <a:pt x="0" y="0"/>
                </a:moveTo>
                <a:lnTo>
                  <a:pt x="12186719" y="0"/>
                </a:lnTo>
                <a:lnTo>
                  <a:pt x="12186719" y="2044310"/>
                </a:lnTo>
                <a:lnTo>
                  <a:pt x="0" y="20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28" r="0" b="-21399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101281" y="7763086"/>
            <a:ext cx="12186719" cy="2523914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64232" y="4358795"/>
            <a:ext cx="4837049" cy="5928205"/>
          </a:xfrm>
          <a:custGeom>
            <a:avLst/>
            <a:gdLst/>
            <a:ahLst/>
            <a:cxnLst/>
            <a:rect r="r" b="b" t="t" l="l"/>
            <a:pathLst>
              <a:path h="5928205" w="4837049">
                <a:moveTo>
                  <a:pt x="0" y="0"/>
                </a:moveTo>
                <a:lnTo>
                  <a:pt x="4837049" y="0"/>
                </a:lnTo>
                <a:lnTo>
                  <a:pt x="4837049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3" r="0" b="-3413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948736" y="7821427"/>
          <a:ext cx="8624193" cy="2407232"/>
        </p:xfrm>
        <a:graphic>
          <a:graphicData uri="http://schemas.openxmlformats.org/drawingml/2006/table">
            <a:tbl>
              <a:tblPr/>
              <a:tblGrid>
                <a:gridCol w="888474"/>
                <a:gridCol w="2882828"/>
                <a:gridCol w="2435818"/>
                <a:gridCol w="2417072"/>
              </a:tblGrid>
              <a:tr h="62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Année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Gains cumulés estimés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Coûts cumulés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Bénéfice net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1 456 000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1 398 700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2 912 000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2 830 700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4 368 000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105 300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4 262 700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8262271" y="2050855"/>
            <a:ext cx="7997124" cy="5712231"/>
          </a:xfrm>
          <a:custGeom>
            <a:avLst/>
            <a:gdLst/>
            <a:ahLst/>
            <a:cxnLst/>
            <a:rect r="r" b="b" t="t" l="l"/>
            <a:pathLst>
              <a:path h="5712231" w="7997124">
                <a:moveTo>
                  <a:pt x="0" y="0"/>
                </a:moveTo>
                <a:lnTo>
                  <a:pt x="7997123" y="0"/>
                </a:lnTo>
                <a:lnTo>
                  <a:pt x="7997123" y="5712231"/>
                </a:lnTo>
                <a:lnTo>
                  <a:pt x="0" y="571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6224" y="1306996"/>
            <a:ext cx="5653066" cy="53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ROI CUMULÉ (3 ANS)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347887"/>
            <a:ext cx="686454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Ob</a:t>
            </a: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jectif : Comparer coûts cumulés vs gains estimés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71625" y="0"/>
            <a:ext cx="10316375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8115300" cy="8229600"/>
          </a:xfrm>
          <a:custGeom>
            <a:avLst/>
            <a:gdLst/>
            <a:ahLst/>
            <a:cxnLst/>
            <a:rect r="r" b="b" t="t" l="l"/>
            <a:pathLst>
              <a:path h="8229600" w="81153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56" t="0" r="-260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1163" y="0"/>
            <a:ext cx="1844872" cy="1841269"/>
          </a:xfrm>
          <a:custGeom>
            <a:avLst/>
            <a:gdLst/>
            <a:ahLst/>
            <a:cxnLst/>
            <a:rect r="r" b="b" t="t" l="l"/>
            <a:pathLst>
              <a:path h="1841269" w="1844872">
                <a:moveTo>
                  <a:pt x="0" y="0"/>
                </a:moveTo>
                <a:lnTo>
                  <a:pt x="1844872" y="0"/>
                </a:lnTo>
                <a:lnTo>
                  <a:pt x="1844872" y="1841269"/>
                </a:lnTo>
                <a:lnTo>
                  <a:pt x="0" y="184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041" y="317134"/>
            <a:ext cx="6835435" cy="183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PRINCIPES RGPD </a:t>
            </a:r>
          </a:p>
          <a:p>
            <a:pPr algn="ctr">
              <a:lnSpc>
                <a:spcPts val="2904"/>
              </a:lnSpc>
            </a:pPr>
          </a:p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&amp; </a:t>
            </a:r>
          </a:p>
          <a:p>
            <a:pPr algn="ctr">
              <a:lnSpc>
                <a:spcPts val="2904"/>
              </a:lnSpc>
            </a:pPr>
          </a:p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RISQUES ASSOCIÉS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275543"/>
            <a:ext cx="7719034" cy="447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b="true" sz="1352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Contenu recommandé :</a:t>
            </a:r>
          </a:p>
          <a:p>
            <a:pPr algn="l">
              <a:lnSpc>
                <a:spcPts val="1892"/>
              </a:lnSpc>
            </a:pPr>
          </a:p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Principe de licéité, loyauté et transparence : consentement explicite pour chaque photo utilis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ateur</a:t>
            </a:r>
          </a:p>
          <a:p>
            <a:pPr algn="l">
              <a:lnSpc>
                <a:spcPts val="1892"/>
              </a:lnSpc>
            </a:pPr>
          </a:p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Principe de minimisation : seules les données strictement nécessaires au fonctionnement de la recommandation sont collectées (photos, préférences de style)</a:t>
            </a:r>
          </a:p>
          <a:p>
            <a:pPr algn="l">
              <a:lnSpc>
                <a:spcPts val="1892"/>
              </a:lnSpc>
            </a:pPr>
          </a:p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Principe 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de limitation de durée : 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suppression automatique des données inactives après X mois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(paramétrable)</a:t>
            </a:r>
          </a:p>
          <a:p>
            <a:pPr algn="l">
              <a:lnSpc>
                <a:spcPts val="1892"/>
              </a:lnSpc>
            </a:pPr>
          </a:p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Principe d’exactitude : obligation de permettre à l’utilisateur de corriger 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ou supprimer</a:t>
            </a: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ses données</a:t>
            </a:r>
          </a:p>
          <a:p>
            <a:pPr algn="l">
              <a:lnSpc>
                <a:spcPts val="1892"/>
              </a:lnSpc>
            </a:pPr>
          </a:p>
          <a:p>
            <a:pPr algn="l" marL="291911" indent="-145955" lvl="1">
              <a:lnSpc>
                <a:spcPts val="1892"/>
              </a:lnSpc>
              <a:buFont typeface="Arial"/>
              <a:buChar char="•"/>
            </a:pPr>
            <a:r>
              <a:rPr lang="en-US" sz="1352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Principe d’intégrité et de confidentialité : chiffrement et segmentation des données dans le cloud Azure</a:t>
            </a:r>
          </a:p>
          <a:p>
            <a:pPr algn="l">
              <a:lnSpc>
                <a:spcPts val="1892"/>
              </a:lnSpc>
            </a:pPr>
          </a:p>
          <a:p>
            <a:pPr algn="l">
              <a:lnSpc>
                <a:spcPts val="1892"/>
              </a:lnSpc>
            </a:pPr>
          </a:p>
          <a:p>
            <a:pPr algn="l">
              <a:lnSpc>
                <a:spcPts val="18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6170" y="6864108"/>
            <a:ext cx="7509865" cy="230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🎯</a:t>
            </a:r>
            <a:r>
              <a:rPr lang="en-US" sz="1499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 Risques spécifiques identifiés :</a:t>
            </a:r>
          </a:p>
          <a:p>
            <a:pPr algn="l">
              <a:lnSpc>
                <a:spcPts val="2099"/>
              </a:lnSpc>
            </a:pPr>
          </a:p>
          <a:p>
            <a:pPr algn="l" marL="323698" indent="-161849" lvl="1">
              <a:lnSpc>
                <a:spcPts val="2099"/>
              </a:lnSpc>
              <a:buAutoNum type="arabicPeriod" startAt="1"/>
            </a:pP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Fuite d’images utilisateurs (stockage non chiffré, permissions erronées).</a:t>
            </a:r>
          </a:p>
          <a:p>
            <a:pPr algn="l" marL="323698" indent="-161849" lvl="1">
              <a:lnSpc>
                <a:spcPts val="2099"/>
              </a:lnSpc>
              <a:buAutoNum type="arabicPeriod" startAt="1"/>
            </a:pP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Ré-</a:t>
            </a: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identification possible via métadonnées EXIF des images.</a:t>
            </a:r>
          </a:p>
          <a:p>
            <a:pPr algn="l" marL="323698" indent="-161849" lvl="1">
              <a:lnSpc>
                <a:spcPts val="2099"/>
              </a:lnSpc>
              <a:buAutoNum type="arabicPeriod" startAt="1"/>
            </a:pP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Utilisation non autorisée de photos par des APIs tierces (risque de transfert hors UE).</a:t>
            </a:r>
          </a:p>
          <a:p>
            <a:pPr algn="l" marL="323698" indent="-161849" lvl="1">
              <a:lnSpc>
                <a:spcPts val="2099"/>
              </a:lnSpc>
              <a:buAutoNum type="arabicPeriod" startAt="1"/>
            </a:pP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</a:t>
            </a:r>
            <a:r>
              <a:rPr lang="en-US" sz="1499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érive d’usage : réutilisation des données à d’autres fins marketing sans consentement.</a:t>
            </a:r>
          </a:p>
          <a:p>
            <a:pPr algn="l">
              <a:lnSpc>
                <a:spcPts val="20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71625" y="0"/>
            <a:ext cx="10316375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8115300" cy="8229600"/>
          </a:xfrm>
          <a:custGeom>
            <a:avLst/>
            <a:gdLst/>
            <a:ahLst/>
            <a:cxnLst/>
            <a:rect r="r" b="b" t="t" l="l"/>
            <a:pathLst>
              <a:path h="8229600" w="81153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56" t="0" r="-260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1041" y="317134"/>
            <a:ext cx="6835435" cy="183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MESURES DE SÉCURITÉ</a:t>
            </a:r>
          </a:p>
          <a:p>
            <a:pPr algn="ctr">
              <a:lnSpc>
                <a:spcPts val="2904"/>
              </a:lnSpc>
            </a:pPr>
          </a:p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 &amp;</a:t>
            </a:r>
          </a:p>
          <a:p>
            <a:pPr algn="ctr">
              <a:lnSpc>
                <a:spcPts val="2904"/>
              </a:lnSpc>
            </a:pPr>
          </a:p>
          <a:p>
            <a:pPr algn="ctr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DATA PRIVACY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92" y="2124447"/>
            <a:ext cx="7676133" cy="83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b="true" sz="1466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Contenu recommandé :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Anonymisation et pseudonymisation : suppression des métadonnées EXIF dès upload, hashing des identifiants utilisateur.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b="true" sz="1466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Chiffrement des données personnelles :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En transit : TLS 1.3 sur toutes les connexions API et mobile.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Au repos : chiffrement AES-256 sur Azure Blob Storage.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Stockage séparé : séparation stricte entre données d’authentific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ation, photos et logs d’usage.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Gestion des accès : Azure AD + RBAC + logs d’ac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cès (principle of least privilege)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Audit et traçabilité : journalisation via Azure Monitor + alerte en cas d’accès anormal.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b="true" sz="1466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Alternatives aux APIs publiques :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Ne pas utiliser d’API d’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analyse d’images hébergée hors UE (ex : éviter Google Vision).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Préférer Azure Cognitive Services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(hébergement UE certifié ISO 27001 / 27701).`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DPIA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(Data Protection Impact Assessment) : à réaliser avant déploiement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 pilote.</a:t>
            </a:r>
          </a:p>
          <a:p>
            <a:pPr algn="l">
              <a:lnSpc>
                <a:spcPts val="2053"/>
              </a:lnSpc>
            </a:pPr>
          </a:p>
          <a:p>
            <a:pPr algn="l" marL="316614" indent="-158307" lvl="1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Privacy-by-</a:t>
            </a:r>
            <a:r>
              <a:rPr lang="en-US" sz="1466">
                <a:solidFill>
                  <a:srgbClr val="333333"/>
                </a:solidFill>
                <a:latin typeface="Now"/>
                <a:ea typeface="Now"/>
                <a:cs typeface="Now"/>
                <a:sym typeface="Now"/>
              </a:rPr>
              <a:t>design : intégration des règles RGPD dès la phase d’architecture (Key Vault, purge automatique, anonymisation précoce).</a:t>
            </a:r>
          </a:p>
          <a:p>
            <a:pPr algn="l">
              <a:lnSpc>
                <a:spcPts val="216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44134"/>
            <a:chOff x="0" y="0"/>
            <a:chExt cx="11225984" cy="3955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25984" cy="3955694"/>
            </a:xfrm>
            <a:custGeom>
              <a:avLst/>
              <a:gdLst/>
              <a:ahLst/>
              <a:cxnLst/>
              <a:rect r="r" b="b" t="t" l="l"/>
              <a:pathLst>
                <a:path h="3955694" w="11225984">
                  <a:moveTo>
                    <a:pt x="0" y="0"/>
                  </a:moveTo>
                  <a:lnTo>
                    <a:pt x="11225984" y="0"/>
                  </a:lnTo>
                  <a:lnTo>
                    <a:pt x="11225984" y="3955694"/>
                  </a:lnTo>
                  <a:lnTo>
                    <a:pt x="0" y="3955694"/>
                  </a:lnTo>
                  <a:close/>
                </a:path>
              </a:pathLst>
            </a:custGeom>
            <a:solidFill>
              <a:srgbClr val="A8C2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902221" y="7462400"/>
            <a:ext cx="1252787" cy="1321482"/>
          </a:xfrm>
          <a:custGeom>
            <a:avLst/>
            <a:gdLst/>
            <a:ahLst/>
            <a:cxnLst/>
            <a:rect r="r" b="b" t="t" l="l"/>
            <a:pathLst>
              <a:path h="1321482" w="1252787">
                <a:moveTo>
                  <a:pt x="0" y="0"/>
                </a:moveTo>
                <a:lnTo>
                  <a:pt x="1252787" y="0"/>
                </a:lnTo>
                <a:lnTo>
                  <a:pt x="1252787" y="1321481"/>
                </a:lnTo>
                <a:lnTo>
                  <a:pt x="0" y="1321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1" t="0" r="-27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3367" y="7372238"/>
            <a:ext cx="1433111" cy="1433111"/>
          </a:xfrm>
          <a:custGeom>
            <a:avLst/>
            <a:gdLst/>
            <a:ahLst/>
            <a:cxnLst/>
            <a:rect r="r" b="b" t="t" l="l"/>
            <a:pathLst>
              <a:path h="1433111" w="1433111">
                <a:moveTo>
                  <a:pt x="0" y="0"/>
                </a:moveTo>
                <a:lnTo>
                  <a:pt x="1433111" y="0"/>
                </a:lnTo>
                <a:lnTo>
                  <a:pt x="1433111" y="1433111"/>
                </a:lnTo>
                <a:lnTo>
                  <a:pt x="0" y="143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2852" y="7415172"/>
            <a:ext cx="1368710" cy="1368710"/>
          </a:xfrm>
          <a:custGeom>
            <a:avLst/>
            <a:gdLst/>
            <a:ahLst/>
            <a:cxnLst/>
            <a:rect r="r" b="b" t="t" l="l"/>
            <a:pathLst>
              <a:path h="1368710" w="1368710">
                <a:moveTo>
                  <a:pt x="0" y="0"/>
                </a:moveTo>
                <a:lnTo>
                  <a:pt x="1368710" y="0"/>
                </a:lnTo>
                <a:lnTo>
                  <a:pt x="1368710" y="1368709"/>
                </a:lnTo>
                <a:lnTo>
                  <a:pt x="0" y="136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45128" y="7462400"/>
            <a:ext cx="1390177" cy="1390177"/>
          </a:xfrm>
          <a:custGeom>
            <a:avLst/>
            <a:gdLst/>
            <a:ahLst/>
            <a:cxnLst/>
            <a:rect r="r" b="b" t="t" l="l"/>
            <a:pathLst>
              <a:path h="1390177" w="1390177">
                <a:moveTo>
                  <a:pt x="0" y="0"/>
                </a:moveTo>
                <a:lnTo>
                  <a:pt x="1390177" y="0"/>
                </a:lnTo>
                <a:lnTo>
                  <a:pt x="1390177" y="1390176"/>
                </a:lnTo>
                <a:lnTo>
                  <a:pt x="0" y="139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9321" y="684764"/>
            <a:ext cx="14543065" cy="5759369"/>
          </a:xfrm>
          <a:custGeom>
            <a:avLst/>
            <a:gdLst/>
            <a:ahLst/>
            <a:cxnLst/>
            <a:rect r="r" b="b" t="t" l="l"/>
            <a:pathLst>
              <a:path h="5759369" w="14543065">
                <a:moveTo>
                  <a:pt x="0" y="0"/>
                </a:moveTo>
                <a:lnTo>
                  <a:pt x="14543064" y="0"/>
                </a:lnTo>
                <a:lnTo>
                  <a:pt x="14543064" y="5759370"/>
                </a:lnTo>
                <a:lnTo>
                  <a:pt x="0" y="5759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9483" y="7909486"/>
            <a:ext cx="6637286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800" spc="-192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CONTACT US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0206" y="0"/>
            <a:ext cx="5986044" cy="3543136"/>
          </a:xfrm>
          <a:custGeom>
            <a:avLst/>
            <a:gdLst/>
            <a:ahLst/>
            <a:cxnLst/>
            <a:rect r="r" b="b" t="t" l="l"/>
            <a:pathLst>
              <a:path h="3543136" w="5986044">
                <a:moveTo>
                  <a:pt x="0" y="0"/>
                </a:moveTo>
                <a:lnTo>
                  <a:pt x="5986044" y="0"/>
                </a:lnTo>
                <a:lnTo>
                  <a:pt x="5986044" y="3543136"/>
                </a:lnTo>
                <a:lnTo>
                  <a:pt x="0" y="354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15" r="0" b="-6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3427" y="6954021"/>
            <a:ext cx="4894573" cy="3337886"/>
          </a:xfrm>
          <a:custGeom>
            <a:avLst/>
            <a:gdLst/>
            <a:ahLst/>
            <a:cxnLst/>
            <a:rect r="r" b="b" t="t" l="l"/>
            <a:pathLst>
              <a:path h="3337886" w="4894573">
                <a:moveTo>
                  <a:pt x="0" y="0"/>
                </a:moveTo>
                <a:lnTo>
                  <a:pt x="4894573" y="0"/>
                </a:lnTo>
                <a:lnTo>
                  <a:pt x="4894573" y="3337886"/>
                </a:lnTo>
                <a:lnTo>
                  <a:pt x="0" y="3337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184" r="0" b="-601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061492"/>
            <a:ext cx="4372352" cy="3588164"/>
          </a:xfrm>
          <a:custGeom>
            <a:avLst/>
            <a:gdLst/>
            <a:ahLst/>
            <a:cxnLst/>
            <a:rect r="r" b="b" t="t" l="l"/>
            <a:pathLst>
              <a:path h="3588164" w="4372352">
                <a:moveTo>
                  <a:pt x="0" y="0"/>
                </a:moveTo>
                <a:lnTo>
                  <a:pt x="4372352" y="0"/>
                </a:lnTo>
                <a:lnTo>
                  <a:pt x="4372352" y="3588164"/>
                </a:lnTo>
                <a:lnTo>
                  <a:pt x="0" y="358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391" r="0" b="-413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662" y="156965"/>
            <a:ext cx="2646141" cy="5904527"/>
          </a:xfrm>
          <a:custGeom>
            <a:avLst/>
            <a:gdLst/>
            <a:ahLst/>
            <a:cxnLst/>
            <a:rect r="r" b="b" t="t" l="l"/>
            <a:pathLst>
              <a:path h="5904527" w="2646141">
                <a:moveTo>
                  <a:pt x="0" y="0"/>
                </a:moveTo>
                <a:lnTo>
                  <a:pt x="2646141" y="0"/>
                </a:lnTo>
                <a:lnTo>
                  <a:pt x="2646141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1611" y="3721452"/>
            <a:ext cx="4527922" cy="5928205"/>
          </a:xfrm>
          <a:custGeom>
            <a:avLst/>
            <a:gdLst/>
            <a:ahLst/>
            <a:cxnLst/>
            <a:rect r="r" b="b" t="t" l="l"/>
            <a:pathLst>
              <a:path h="5928205" w="4527922">
                <a:moveTo>
                  <a:pt x="0" y="0"/>
                </a:moveTo>
                <a:lnTo>
                  <a:pt x="4527922" y="0"/>
                </a:lnTo>
                <a:lnTo>
                  <a:pt x="4527922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89466" y="4339593"/>
            <a:ext cx="3887524" cy="5947407"/>
          </a:xfrm>
          <a:custGeom>
            <a:avLst/>
            <a:gdLst/>
            <a:ahLst/>
            <a:cxnLst/>
            <a:rect r="r" b="b" t="t" l="l"/>
            <a:pathLst>
              <a:path h="5947407" w="3887524">
                <a:moveTo>
                  <a:pt x="0" y="0"/>
                </a:moveTo>
                <a:lnTo>
                  <a:pt x="3887524" y="0"/>
                </a:lnTo>
                <a:lnTo>
                  <a:pt x="388752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8130" y="318134"/>
            <a:ext cx="6333366" cy="2797785"/>
          </a:xfrm>
          <a:custGeom>
            <a:avLst/>
            <a:gdLst/>
            <a:ahLst/>
            <a:cxnLst/>
            <a:rect r="r" b="b" t="t" l="l"/>
            <a:pathLst>
              <a:path h="2797785" w="6333366">
                <a:moveTo>
                  <a:pt x="0" y="0"/>
                </a:moveTo>
                <a:lnTo>
                  <a:pt x="6333367" y="0"/>
                </a:lnTo>
                <a:lnTo>
                  <a:pt x="6333367" y="2797785"/>
                </a:lnTo>
                <a:lnTo>
                  <a:pt x="0" y="2797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64138" y="4027052"/>
            <a:ext cx="870286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-192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MERCI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71625" y="0"/>
            <a:ext cx="10316375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8115300" cy="8229600"/>
          </a:xfrm>
          <a:custGeom>
            <a:avLst/>
            <a:gdLst/>
            <a:ahLst/>
            <a:cxnLst/>
            <a:rect r="r" b="b" t="t" l="l"/>
            <a:pathLst>
              <a:path h="8229600" w="811530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56" t="0" r="-260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1163" y="0"/>
            <a:ext cx="1844872" cy="1841269"/>
          </a:xfrm>
          <a:custGeom>
            <a:avLst/>
            <a:gdLst/>
            <a:ahLst/>
            <a:cxnLst/>
            <a:rect r="r" b="b" t="t" l="l"/>
            <a:pathLst>
              <a:path h="1841269" w="1844872">
                <a:moveTo>
                  <a:pt x="0" y="0"/>
                </a:moveTo>
                <a:lnTo>
                  <a:pt x="1844872" y="0"/>
                </a:lnTo>
                <a:lnTo>
                  <a:pt x="1844872" y="1841269"/>
                </a:lnTo>
                <a:lnTo>
                  <a:pt x="0" y="184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041" y="317134"/>
            <a:ext cx="6835435" cy="187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CONTEXTE ET</a:t>
            </a:r>
          </a:p>
          <a:p>
            <a:pPr algn="l">
              <a:lnSpc>
                <a:spcPts val="2904"/>
              </a:lnSpc>
            </a:pPr>
          </a:p>
          <a:p>
            <a:pPr algn="l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 VALEUR</a:t>
            </a:r>
          </a:p>
          <a:p>
            <a:pPr algn="l">
              <a:lnSpc>
                <a:spcPts val="2904"/>
              </a:lnSpc>
            </a:pPr>
          </a:p>
          <a:p>
            <a:pPr algn="l">
              <a:lnSpc>
                <a:spcPts val="2904"/>
              </a:lnSpc>
            </a:pPr>
            <a:r>
              <a:rPr lang="en-US" sz="2904" spc="-11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 AJOUTÉE DE L’IA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5337" y="2139721"/>
            <a:ext cx="7851371" cy="515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9917" indent="-179959" lvl="1">
              <a:lnSpc>
                <a:spcPts val="2333"/>
              </a:lnSpc>
              <a:buFont typeface="Arial"/>
              <a:buChar char="•"/>
            </a:pPr>
            <a:r>
              <a:rPr lang="en-US" b="true" sz="1667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Contexte métier</a:t>
            </a:r>
            <a:r>
              <a:rPr lang="en-US" sz="1667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: Fashion-Insta, enseigne de mode avec 11 magasins et un site e-commerce (CA global : 10,4 M€), souhaite renforcer sa stratégie digitale via une applic</a:t>
            </a:r>
            <a:r>
              <a:rPr lang="en-US" sz="1667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ation mobile de recommandation personnalisée de vêtements.</a:t>
            </a:r>
          </a:p>
          <a:p>
            <a:pPr algn="l">
              <a:lnSpc>
                <a:spcPts val="2465"/>
              </a:lnSpc>
            </a:pP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b="true" sz="176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Objectif principal :</a:t>
            </a: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proposer aux utilisateurs des recommandations d'articles similaires à leur style à partir :</a:t>
            </a:r>
          </a:p>
          <a:p>
            <a:pPr algn="l">
              <a:lnSpc>
                <a:spcPts val="2465"/>
              </a:lnSpc>
            </a:pP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de photos de leurs vêtements </a:t>
            </a: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(analyse d’image),</a:t>
            </a: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de leurs préférences stylistiques et marques</a:t>
            </a: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</a:t>
            </a: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(analyse textuelle),</a:t>
            </a: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des tendances actuelles.</a:t>
            </a:r>
          </a:p>
          <a:p>
            <a:pPr algn="l">
              <a:lnSpc>
                <a:spcPts val="2465"/>
              </a:lnSpc>
            </a:pP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b="true" sz="1761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Impact attendu :</a:t>
            </a: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+14 % de CA e-commerce en</a:t>
            </a: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24 mois ;</a:t>
            </a: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+4 % de CA magasin ;</a:t>
            </a:r>
          </a:p>
          <a:p>
            <a:pPr algn="l" marL="380211" indent="-190106" lvl="1">
              <a:lnSpc>
                <a:spcPts val="2465"/>
              </a:lnSpc>
              <a:buFont typeface="Arial"/>
              <a:buChar char="•"/>
            </a:pPr>
            <a:r>
              <a:rPr lang="en-US" sz="1761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Démontre la faisabilité technique et la valeur ajoutée IA.</a:t>
            </a:r>
          </a:p>
          <a:p>
            <a:pPr algn="l">
              <a:lnSpc>
                <a:spcPts val="246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6170" y="7107446"/>
            <a:ext cx="7509865" cy="333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Valeur</a:t>
            </a:r>
            <a:r>
              <a:rPr lang="en-US" sz="1499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 ajoutée IA</a:t>
            </a: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:</a:t>
            </a:r>
          </a:p>
          <a:p>
            <a:pPr algn="l">
              <a:lnSpc>
                <a:spcPts val="2099"/>
              </a:lnSpc>
            </a:pP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b="true" sz="1499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L'I</a:t>
            </a:r>
            <a:r>
              <a:rPr lang="en-US" b="true" sz="1499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A permet de :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Analyser les images utilisateurs pour identifier les pièces, styles, et couleurs 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Faire correspondre ces données avec le catalogue Fashion-Insta ;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Générer des recommandations personnalisées (visuelles et stylistiques) ;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Simuler un essayage virtuel (Stable Diffusion, ControlNet).</a:t>
            </a:r>
          </a:p>
          <a:p>
            <a:pPr algn="l">
              <a:lnSpc>
                <a:spcPts val="2099"/>
              </a:lnSpc>
            </a:pP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b="true" sz="1499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Bénéfices :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Expérience utilisateur immersive et personnalisée 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Fidélisation accrue </a:t>
            </a:r>
          </a:p>
          <a:p>
            <a:pPr algn="l" marL="323698" indent="-161849" lvl="1">
              <a:lnSpc>
                <a:spcPts val="2099"/>
              </a:lnSpc>
              <a:buFont typeface="Arial"/>
              <a:buChar char="•"/>
            </a:pPr>
            <a:r>
              <a:rPr lang="en-US" sz="14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Optimisation du taux de conversion e-commerce</a:t>
            </a:r>
          </a:p>
          <a:p>
            <a:pPr algn="l">
              <a:lnSpc>
                <a:spcPts val="20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6238" y="0"/>
            <a:ext cx="8681762" cy="10426724"/>
          </a:xfrm>
          <a:custGeom>
            <a:avLst/>
            <a:gdLst/>
            <a:ahLst/>
            <a:cxnLst/>
            <a:rect r="r" b="b" t="t" l="l"/>
            <a:pathLst>
              <a:path h="10426724" w="8681762">
                <a:moveTo>
                  <a:pt x="0" y="0"/>
                </a:moveTo>
                <a:lnTo>
                  <a:pt x="8681762" y="0"/>
                </a:lnTo>
                <a:lnTo>
                  <a:pt x="8681762" y="10426724"/>
                </a:lnTo>
                <a:lnTo>
                  <a:pt x="0" y="1042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09" r="0" b="-124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4514" y="382533"/>
            <a:ext cx="2120060" cy="2120060"/>
          </a:xfrm>
          <a:custGeom>
            <a:avLst/>
            <a:gdLst/>
            <a:ahLst/>
            <a:cxnLst/>
            <a:rect r="r" b="b" t="t" l="l"/>
            <a:pathLst>
              <a:path h="2120060" w="2120060">
                <a:moveTo>
                  <a:pt x="0" y="0"/>
                </a:moveTo>
                <a:lnTo>
                  <a:pt x="2120060" y="0"/>
                </a:lnTo>
                <a:lnTo>
                  <a:pt x="2120060" y="2120060"/>
                </a:lnTo>
                <a:lnTo>
                  <a:pt x="0" y="212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508" y="103724"/>
            <a:ext cx="6524095" cy="346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3934" spc="-157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APPROCHE TECHNIQUE À MENER PENDANT LE POC</a:t>
            </a:r>
          </a:p>
          <a:p>
            <a:pPr algn="l">
              <a:lnSpc>
                <a:spcPts val="55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4508" y="3507061"/>
            <a:ext cx="9170066" cy="6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688" indent="-303344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Obj</a:t>
            </a:r>
            <a:r>
              <a:rPr lang="en-US" sz="2810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ect</a:t>
            </a:r>
            <a:r>
              <a:rPr lang="en-US" sz="2810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if : Créer un moteur de recommandation IA multimodal (image + texte) sur Microsoft Azure.</a:t>
            </a:r>
          </a:p>
          <a:p>
            <a:pPr algn="l">
              <a:lnSpc>
                <a:spcPts val="3934"/>
              </a:lnSpc>
            </a:pPr>
          </a:p>
          <a:p>
            <a:pPr algn="l" marL="606688" indent="-303344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Schéma end-to-end du flux technique :</a:t>
            </a:r>
          </a:p>
          <a:p>
            <a:pPr algn="l">
              <a:lnSpc>
                <a:spcPts val="3934"/>
              </a:lnSpc>
            </a:pPr>
          </a:p>
          <a:p>
            <a:pPr algn="l" marL="606688" indent="-303344" lvl="1">
              <a:lnSpc>
                <a:spcPts val="3934"/>
              </a:lnSpc>
              <a:buFont typeface="Arial"/>
              <a:buChar char="•"/>
            </a:pPr>
            <a:r>
              <a:rPr lang="en-US" sz="2810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 Utilisateur → Application mobile → API Gateway (Azure API Management) → Azure Blob Storage → Azure Data Factory / Databricks → Azure Custom Vision &amp; Azure OpenAI → Azure Cognitive Search → Recommandation renvoyée à l'utilisateur via l’API.</a:t>
            </a:r>
          </a:p>
          <a:p>
            <a:pPr algn="l">
              <a:lnSpc>
                <a:spcPts val="393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31332" y="179359"/>
          <a:ext cx="17225335" cy="8333564"/>
        </p:xfrm>
        <a:graphic>
          <a:graphicData uri="http://schemas.openxmlformats.org/drawingml/2006/table">
            <a:tbl>
              <a:tblPr/>
              <a:tblGrid>
                <a:gridCol w="4989879"/>
                <a:gridCol w="6269623"/>
                <a:gridCol w="5965833"/>
              </a:tblGrid>
              <a:tr h="10238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Brique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Technologie Azure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Ingestion des données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Import des images et métadonnées produits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Blob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Préparation / Nettoyage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Labellisation, pipelines de traitement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Data Factory + Databricks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Featur</a:t>
                      </a: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 extraction visuelle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Extraction de caractéristiques des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Custom Vision / Stable Diffusion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Featur</a:t>
                      </a: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 extraction textuelle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Embeddings textuels (styles, marques)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OpenAI (BERT / CLIP)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Similarité &amp; m</a:t>
                      </a: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oteur de recommandation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Calcul des proximités image/texte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Cognitive Search / FAISS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Génération virtuelle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Essayage simulé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OpenAI + Stable Diffusion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API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</a:t>
                      </a: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position moteur à l’app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API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Monitoring &amp; MLOps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Suivi des performances et logs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24"/>
                        </a:lnSpc>
                        <a:defRPr/>
                      </a:pPr>
                      <a:r>
                        <a:rPr lang="en-US" sz="18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ML + MLFlow + Application 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Authentification &amp; sécurité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Gestion RGPD et accès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AD, Key Vault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4676" y="8678879"/>
            <a:ext cx="17401973" cy="16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2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Scalabilité :</a:t>
            </a:r>
          </a:p>
          <a:p>
            <a:pPr algn="ctr">
              <a:lnSpc>
                <a:spcPts val="3210"/>
              </a:lnSpc>
            </a:pPr>
            <a:r>
              <a:rPr lang="en-US" sz="229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Les services </a:t>
            </a:r>
            <a:r>
              <a:rPr lang="en-US" b="true" sz="229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Azure managés assurent un passage à l’échelle automatique pour absorber la montée en charge prévue avec 400 000 utilisateurs actifs.</a:t>
            </a:r>
          </a:p>
          <a:p>
            <a:pPr algn="ctr">
              <a:lnSpc>
                <a:spcPts val="321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117427" y="6150647"/>
            <a:ext cx="14170573" cy="5534007"/>
          </a:xfrm>
          <a:prstGeom prst="rect">
            <a:avLst/>
          </a:prstGeom>
          <a:solidFill>
            <a:srgbClr val="A8C2CC"/>
          </a:solid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385840"/>
          <a:ext cx="12089494" cy="4524375"/>
        </p:xfrm>
        <a:graphic>
          <a:graphicData uri="http://schemas.openxmlformats.org/drawingml/2006/table">
            <a:tbl>
              <a:tblPr/>
              <a:tblGrid>
                <a:gridCol w="2408967"/>
                <a:gridCol w="3105031"/>
                <a:gridCol w="3105031"/>
                <a:gridCol w="3470465"/>
              </a:tblGrid>
              <a:tr h="8165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Type de donnée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b="true" sz="18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Utilisation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5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Images produits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Catalogue interne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1 000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Entraînement du modèle visuel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Images utilisateurs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Panel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de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5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Descriptions produits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e-commerce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1 000 fiches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Entraînement modèle sémantique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8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Styles &amp; marques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Données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 styles principaux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44"/>
                        </a:lnSpc>
                        <a:defRPr/>
                      </a:pPr>
                      <a:r>
                        <a:rPr lang="en-US" sz="16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Enrichissement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428851" y="6150647"/>
            <a:ext cx="4439283" cy="5647357"/>
          </a:xfrm>
          <a:custGeom>
            <a:avLst/>
            <a:gdLst/>
            <a:ahLst/>
            <a:cxnLst/>
            <a:rect r="r" b="b" t="t" l="l"/>
            <a:pathLst>
              <a:path h="5647357" w="4439283">
                <a:moveTo>
                  <a:pt x="0" y="0"/>
                </a:moveTo>
                <a:lnTo>
                  <a:pt x="4439283" y="0"/>
                </a:lnTo>
                <a:lnTo>
                  <a:pt x="4439283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4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0476" y="0"/>
            <a:ext cx="3887524" cy="5947407"/>
          </a:xfrm>
          <a:custGeom>
            <a:avLst/>
            <a:gdLst/>
            <a:ahLst/>
            <a:cxnLst/>
            <a:rect r="r" b="b" t="t" l="l"/>
            <a:pathLst>
              <a:path h="5947407" w="3887524">
                <a:moveTo>
                  <a:pt x="0" y="0"/>
                </a:moveTo>
                <a:lnTo>
                  <a:pt x="3887524" y="0"/>
                </a:lnTo>
                <a:lnTo>
                  <a:pt x="388752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0240" y="220345"/>
            <a:ext cx="9573475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spc="-176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 DONNÉES UTILISÉES POUR LE POC</a:t>
            </a:r>
          </a:p>
          <a:p>
            <a:pPr algn="l"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0378" y="6545"/>
            <a:ext cx="10197622" cy="2044310"/>
          </a:xfrm>
          <a:custGeom>
            <a:avLst/>
            <a:gdLst/>
            <a:ahLst/>
            <a:cxnLst/>
            <a:rect r="r" b="b" t="t" l="l"/>
            <a:pathLst>
              <a:path h="2044310" w="10197622">
                <a:moveTo>
                  <a:pt x="0" y="0"/>
                </a:moveTo>
                <a:lnTo>
                  <a:pt x="10197622" y="0"/>
                </a:lnTo>
                <a:lnTo>
                  <a:pt x="10197622" y="2044310"/>
                </a:lnTo>
                <a:lnTo>
                  <a:pt x="0" y="20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650" r="0" b="-17090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235249" y="7763086"/>
            <a:ext cx="12052751" cy="2523914"/>
          </a:xfrm>
          <a:prstGeom prst="rect">
            <a:avLst/>
          </a:prstGeom>
          <a:solidFill>
            <a:srgbClr val="A8C2CC"/>
          </a:solid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386524" y="2205918"/>
          <a:ext cx="9605330" cy="5086045"/>
        </p:xfrm>
        <a:graphic>
          <a:graphicData uri="http://schemas.openxmlformats.org/drawingml/2006/table">
            <a:tbl>
              <a:tblPr/>
              <a:tblGrid>
                <a:gridCol w="2901199"/>
                <a:gridCol w="3481381"/>
                <a:gridCol w="3222750"/>
              </a:tblGrid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Axe d'évaluation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Indicateur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Seuil de succès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Pertinence recommandations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de pertinence perçue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≥ 70 %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Temps de réponse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Temps moyen requête → réponse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≤ 3 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Précision visuelle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≥ 85 %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Scalabilité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Charge stable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 requêtes/sec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Conformité RGPD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Données chiffrées / anonymes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4"/>
                        </a:lnSpc>
                        <a:defRPr/>
                      </a:pPr>
                      <a:r>
                        <a:rPr lang="en-US" sz="13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264232" y="4358795"/>
            <a:ext cx="4837049" cy="5928205"/>
          </a:xfrm>
          <a:custGeom>
            <a:avLst/>
            <a:gdLst/>
            <a:ahLst/>
            <a:cxnLst/>
            <a:rect r="r" b="b" t="t" l="l"/>
            <a:pathLst>
              <a:path h="5928205" w="4837049">
                <a:moveTo>
                  <a:pt x="0" y="0"/>
                </a:moveTo>
                <a:lnTo>
                  <a:pt x="4837049" y="0"/>
                </a:lnTo>
                <a:lnTo>
                  <a:pt x="4837049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3" r="0" b="-34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83652"/>
            <a:ext cx="565306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Now Light"/>
                <a:ea typeface="Now Light"/>
                <a:cs typeface="Now Light"/>
                <a:sym typeface="Now Light"/>
              </a:rPr>
              <a:t>CRITÈRES DE SUCCÈS DU POC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884859" cy="10287000"/>
            <a:chOff x="0" y="0"/>
            <a:chExt cx="1661870" cy="1924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869" cy="1924133"/>
            </a:xfrm>
            <a:custGeom>
              <a:avLst/>
              <a:gdLst/>
              <a:ahLst/>
              <a:cxnLst/>
              <a:rect r="r" b="b" t="t" l="l"/>
              <a:pathLst>
                <a:path h="1924133" w="1661869">
                  <a:moveTo>
                    <a:pt x="0" y="0"/>
                  </a:moveTo>
                  <a:lnTo>
                    <a:pt x="1661869" y="0"/>
                  </a:lnTo>
                  <a:lnTo>
                    <a:pt x="1661869" y="1924133"/>
                  </a:lnTo>
                  <a:lnTo>
                    <a:pt x="0" y="1924133"/>
                  </a:lnTo>
                  <a:close/>
                </a:path>
              </a:pathLst>
            </a:custGeom>
            <a:solidFill>
              <a:srgbClr val="A8C2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5759429"/>
            <a:ext cx="5691153" cy="3498871"/>
          </a:xfrm>
          <a:custGeom>
            <a:avLst/>
            <a:gdLst/>
            <a:ahLst/>
            <a:cxnLst/>
            <a:rect r="r" b="b" t="t" l="l"/>
            <a:pathLst>
              <a:path h="3498871" w="5691153">
                <a:moveTo>
                  <a:pt x="0" y="0"/>
                </a:moveTo>
                <a:lnTo>
                  <a:pt x="5691153" y="0"/>
                </a:lnTo>
                <a:lnTo>
                  <a:pt x="5691153" y="3498871"/>
                </a:lnTo>
                <a:lnTo>
                  <a:pt x="0" y="3498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52" r="0" b="-42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5931" y="5759429"/>
            <a:ext cx="6732069" cy="3498871"/>
          </a:xfrm>
          <a:custGeom>
            <a:avLst/>
            <a:gdLst/>
            <a:ahLst/>
            <a:cxnLst/>
            <a:rect r="r" b="b" t="t" l="l"/>
            <a:pathLst>
              <a:path h="3498871" w="6732069">
                <a:moveTo>
                  <a:pt x="0" y="0"/>
                </a:moveTo>
                <a:lnTo>
                  <a:pt x="6732069" y="0"/>
                </a:lnTo>
                <a:lnTo>
                  <a:pt x="6732069" y="3498871"/>
                </a:lnTo>
                <a:lnTo>
                  <a:pt x="0" y="3498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215" r="0" b="-942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19853" y="5759429"/>
            <a:ext cx="4836078" cy="3498871"/>
          </a:xfrm>
          <a:custGeom>
            <a:avLst/>
            <a:gdLst/>
            <a:ahLst/>
            <a:cxnLst/>
            <a:rect r="r" b="b" t="t" l="l"/>
            <a:pathLst>
              <a:path h="3498871" w="4836078">
                <a:moveTo>
                  <a:pt x="0" y="0"/>
                </a:moveTo>
                <a:lnTo>
                  <a:pt x="4836078" y="0"/>
                </a:lnTo>
                <a:lnTo>
                  <a:pt x="4836078" y="3498871"/>
                </a:lnTo>
                <a:lnTo>
                  <a:pt x="0" y="3498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744" r="0" b="-39582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144000" y="210883"/>
          <a:ext cx="8785075" cy="5428348"/>
        </p:xfrm>
        <a:graphic>
          <a:graphicData uri="http://schemas.openxmlformats.org/drawingml/2006/table">
            <a:tbl>
              <a:tblPr/>
              <a:tblGrid>
                <a:gridCol w="2221132"/>
                <a:gridCol w="2486955"/>
                <a:gridCol w="2607695"/>
                <a:gridCol w="1469292"/>
              </a:tblGrid>
              <a:tr h="13045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Profil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Rôle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Briques techniques associées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Taux d’implication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0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Tech Lead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Supervision technique, architecture globale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Toutes les briques Azure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42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Engineer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Pipelines, ingestion, nettoyage, stockage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Blob Storage, Data Factory, Databricks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42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Scientist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Modélisation, entraînement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 Vision, OpenAI, FAISS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ML Ops Engineer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Déploiement et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Azure ML, MLFlow, API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64"/>
                        </a:lnSpc>
                        <a:defRPr/>
                      </a:pPr>
                      <a:r>
                        <a:rPr lang="en-US" sz="1474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70 %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14350" y="1544586"/>
            <a:ext cx="8233981" cy="183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sz="2904" spc="-116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DÉCOUPAGE RÔLES </a:t>
            </a:r>
          </a:p>
          <a:p>
            <a:pPr algn="ctr">
              <a:lnSpc>
                <a:spcPts val="2904"/>
              </a:lnSpc>
              <a:spcBef>
                <a:spcPct val="0"/>
              </a:spcBef>
            </a:pPr>
          </a:p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sz="2904" spc="-116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&amp;</a:t>
            </a:r>
          </a:p>
          <a:p>
            <a:pPr algn="ctr">
              <a:lnSpc>
                <a:spcPts val="2904"/>
              </a:lnSpc>
              <a:spcBef>
                <a:spcPct val="0"/>
              </a:spcBef>
            </a:pPr>
          </a:p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sz="2904" spc="-116">
                <a:solidFill>
                  <a:srgbClr val="000000"/>
                </a:solidFill>
                <a:latin typeface="TAN Twinkle"/>
                <a:ea typeface="TAN Twinkle"/>
                <a:cs typeface="TAN Twinkle"/>
                <a:sym typeface="TAN Twinkle"/>
              </a:rPr>
              <a:t> RESPONSABILITÉS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437720"/>
            <a:ext cx="9144000" cy="4849280"/>
            <a:chOff x="0" y="0"/>
            <a:chExt cx="1564241" cy="829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4241" cy="829554"/>
            </a:xfrm>
            <a:custGeom>
              <a:avLst/>
              <a:gdLst/>
              <a:ahLst/>
              <a:cxnLst/>
              <a:rect r="r" b="b" t="t" l="l"/>
              <a:pathLst>
                <a:path h="829554" w="1564241">
                  <a:moveTo>
                    <a:pt x="0" y="0"/>
                  </a:moveTo>
                  <a:lnTo>
                    <a:pt x="1564241" y="0"/>
                  </a:lnTo>
                  <a:lnTo>
                    <a:pt x="1564241" y="829554"/>
                  </a:lnTo>
                  <a:lnTo>
                    <a:pt x="0" y="829554"/>
                  </a:lnTo>
                  <a:close/>
                </a:path>
              </a:pathLst>
            </a:custGeom>
            <a:solidFill>
              <a:srgbClr val="A8C2C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07489" y="0"/>
            <a:ext cx="3280511" cy="5437720"/>
          </a:xfrm>
          <a:custGeom>
            <a:avLst/>
            <a:gdLst/>
            <a:ahLst/>
            <a:cxnLst/>
            <a:rect r="r" b="b" t="t" l="l"/>
            <a:pathLst>
              <a:path h="5437720" w="3280511">
                <a:moveTo>
                  <a:pt x="0" y="0"/>
                </a:moveTo>
                <a:lnTo>
                  <a:pt x="3280511" y="0"/>
                </a:lnTo>
                <a:lnTo>
                  <a:pt x="3280511" y="5437720"/>
                </a:lnTo>
                <a:lnTo>
                  <a:pt x="0" y="543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9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602" y="0"/>
            <a:ext cx="9163602" cy="6554450"/>
          </a:xfrm>
          <a:custGeom>
            <a:avLst/>
            <a:gdLst/>
            <a:ahLst/>
            <a:cxnLst/>
            <a:rect r="r" b="b" t="t" l="l"/>
            <a:pathLst>
              <a:path h="6554450" w="9163602">
                <a:moveTo>
                  <a:pt x="0" y="0"/>
                </a:moveTo>
                <a:lnTo>
                  <a:pt x="9163602" y="0"/>
                </a:lnTo>
                <a:lnTo>
                  <a:pt x="9163602" y="6554450"/>
                </a:lnTo>
                <a:lnTo>
                  <a:pt x="0" y="655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524" r="0" b="-451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7991" y="0"/>
            <a:ext cx="9604954" cy="6995810"/>
          </a:xfrm>
          <a:custGeom>
            <a:avLst/>
            <a:gdLst/>
            <a:ahLst/>
            <a:cxnLst/>
            <a:rect r="r" b="b" t="t" l="l"/>
            <a:pathLst>
              <a:path h="6995810" w="9604954">
                <a:moveTo>
                  <a:pt x="0" y="0"/>
                </a:moveTo>
                <a:lnTo>
                  <a:pt x="9604954" y="0"/>
                </a:lnTo>
                <a:lnTo>
                  <a:pt x="9604954" y="6995810"/>
                </a:lnTo>
                <a:lnTo>
                  <a:pt x="0" y="699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8" r="0" b="-175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62422" y="7048229"/>
            <a:ext cx="4985322" cy="310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6"/>
              </a:lnSpc>
            </a:pPr>
            <a:r>
              <a:rPr lang="en-US" sz="4426" spc="-177">
                <a:solidFill>
                  <a:srgbClr val="333333"/>
                </a:solidFill>
                <a:latin typeface="TAN Twinkle"/>
                <a:ea typeface="TAN Twinkle"/>
                <a:cs typeface="TAN Twinkle"/>
                <a:sym typeface="TAN Twinkle"/>
              </a:rPr>
              <a:t>TIMELINE ET PHASAGE PROJET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07404" y="6691840"/>
          <a:ext cx="6127298" cy="3456450"/>
        </p:xfrm>
        <a:graphic>
          <a:graphicData uri="http://schemas.openxmlformats.org/drawingml/2006/table">
            <a:tbl>
              <a:tblPr/>
              <a:tblGrid>
                <a:gridCol w="1531825"/>
                <a:gridCol w="1531825"/>
                <a:gridCol w="1531825"/>
                <a:gridCol w="1531825"/>
              </a:tblGrid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Phase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Durée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Profils principaux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Taux d’implication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Audit &amp; cadrage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🧭 👨‍💻 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50% chacun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Design technique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🧭 👨‍💻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50% chacun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Pipelines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👨‍💻 🧠 ⚙️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100%, 30%, 30%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Modélisation &amp; IA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🧠 👨‍💻 ⚙️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100%, 40%, 40%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Génération virtuelle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🧠 ⚙️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80%, 60%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&amp; monitoring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⚙️ 🧠 👨‍💻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100%, 50%, 30%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Go-live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 sem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Tous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50% chacun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2198" y="6545"/>
            <a:ext cx="11365802" cy="2044310"/>
          </a:xfrm>
          <a:custGeom>
            <a:avLst/>
            <a:gdLst/>
            <a:ahLst/>
            <a:cxnLst/>
            <a:rect r="r" b="b" t="t" l="l"/>
            <a:pathLst>
              <a:path h="2044310" w="11365802">
                <a:moveTo>
                  <a:pt x="0" y="0"/>
                </a:moveTo>
                <a:lnTo>
                  <a:pt x="11365802" y="0"/>
                </a:lnTo>
                <a:lnTo>
                  <a:pt x="11365802" y="2044310"/>
                </a:lnTo>
                <a:lnTo>
                  <a:pt x="0" y="2044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440" r="0" b="-19620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922198" y="6904400"/>
            <a:ext cx="11365802" cy="33826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29780" y="4358795"/>
            <a:ext cx="4802701" cy="5928205"/>
          </a:xfrm>
          <a:custGeom>
            <a:avLst/>
            <a:gdLst/>
            <a:ahLst/>
            <a:cxnLst/>
            <a:rect r="r" b="b" t="t" l="l"/>
            <a:pathLst>
              <a:path h="5928205" w="4802701">
                <a:moveTo>
                  <a:pt x="0" y="0"/>
                </a:moveTo>
                <a:lnTo>
                  <a:pt x="4802701" y="0"/>
                </a:lnTo>
                <a:lnTo>
                  <a:pt x="4802701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3" r="-715" b="-3413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537597" y="7153275"/>
          <a:ext cx="10202567" cy="3133725"/>
        </p:xfrm>
        <a:graphic>
          <a:graphicData uri="http://schemas.openxmlformats.org/drawingml/2006/table">
            <a:tbl>
              <a:tblPr/>
              <a:tblGrid>
                <a:gridCol w="1916747"/>
                <a:gridCol w="2157404"/>
                <a:gridCol w="1676090"/>
                <a:gridCol w="1676090"/>
                <a:gridCol w="2776236"/>
              </a:tblGrid>
              <a:tr h="745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Phase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Profil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Jours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Taux journalier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(€)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Pipelines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Engineer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7 400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Modélisation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Scientist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10 500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Monitoring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ML Ops Engineer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360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5 400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Tech Lead Data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10 000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7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RH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33 300€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8756412" y="2118137"/>
            <a:ext cx="6983167" cy="4718981"/>
          </a:xfrm>
          <a:custGeom>
            <a:avLst/>
            <a:gdLst/>
            <a:ahLst/>
            <a:cxnLst/>
            <a:rect r="r" b="b" t="t" l="l"/>
            <a:pathLst>
              <a:path h="4718981" w="6983167">
                <a:moveTo>
                  <a:pt x="0" y="0"/>
                </a:moveTo>
                <a:lnTo>
                  <a:pt x="6983167" y="0"/>
                </a:lnTo>
                <a:lnTo>
                  <a:pt x="6983167" y="4718981"/>
                </a:lnTo>
                <a:lnTo>
                  <a:pt x="0" y="4718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73" r="0" b="-384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9172" y="776321"/>
            <a:ext cx="565306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33333"/>
                </a:solidFill>
                <a:latin typeface="Now Bold"/>
                <a:ea typeface="Now Bold"/>
                <a:cs typeface="Now Bold"/>
                <a:sym typeface="Now Bold"/>
              </a:rPr>
              <a:t>COÛTS RESSOURCES HUMAINES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024" y="2481296"/>
            <a:ext cx="640221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Ob</a:t>
            </a: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jectif : Montrer la répartition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des coûts par phase et profil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DAG11yU3ANw</dc:identifier>
  <dcterms:modified xsi:type="dcterms:W3CDTF">2011-08-01T06:04:30Z</dcterms:modified>
  <cp:revision>1</cp:revision>
  <dc:title>Fashion Insta</dc:title>
</cp:coreProperties>
</file>